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58" r:id="rId3"/>
    <p:sldId id="263" r:id="rId4"/>
    <p:sldId id="259" r:id="rId5"/>
    <p:sldId id="264" r:id="rId6"/>
    <p:sldId id="260" r:id="rId7"/>
    <p:sldId id="261" r:id="rId8"/>
    <p:sldId id="262" r:id="rId9"/>
    <p:sldId id="265" r:id="rId10"/>
    <p:sldId id="266" r:id="rId11"/>
    <p:sldId id="267" r:id="rId12"/>
    <p:sldId id="271"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758"/>
    <p:restoredTop sz="94697"/>
  </p:normalViewPr>
  <p:slideViewPr>
    <p:cSldViewPr snapToGrid="0" snapToObjects="1">
      <p:cViewPr>
        <p:scale>
          <a:sx n="69" d="100"/>
          <a:sy n="69" d="100"/>
        </p:scale>
        <p:origin x="232" y="5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A40B47-11E6-1B4E-834B-D8A76272DCC3}" type="datetimeFigureOut">
              <a:rPr lang="en-US" smtClean="0"/>
              <a:t>8/31/17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524621-8C49-AE44-8A3E-3F19249BE732}" type="slidenum">
              <a:rPr lang="en-US" smtClean="0"/>
              <a:t>‹#›</a:t>
            </a:fld>
            <a:endParaRPr lang="en-US"/>
          </a:p>
        </p:txBody>
      </p:sp>
    </p:spTree>
    <p:extLst>
      <p:ext uri="{BB962C8B-B14F-4D97-AF65-F5344CB8AC3E}">
        <p14:creationId xmlns:p14="http://schemas.microsoft.com/office/powerpoint/2010/main" val="1034408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524621-8C49-AE44-8A3E-3F19249BE732}" type="slidenum">
              <a:rPr lang="en-US" smtClean="0"/>
              <a:t>3</a:t>
            </a:fld>
            <a:endParaRPr lang="en-US"/>
          </a:p>
        </p:txBody>
      </p:sp>
    </p:spTree>
    <p:extLst>
      <p:ext uri="{BB962C8B-B14F-4D97-AF65-F5344CB8AC3E}">
        <p14:creationId xmlns:p14="http://schemas.microsoft.com/office/powerpoint/2010/main" val="1431184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8/31/17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8/31/17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8/31/17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8/31/17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8/31/17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8/31/17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8/31/17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8/31/17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8/31/17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8/31/17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8/31/17</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0000">
              <a:srgbClr val="5D5D5D"/>
            </a:gs>
            <a:gs pos="46000">
              <a:schemeClr val="accent1">
                <a:lumMod val="95000"/>
                <a:lumOff val="5000"/>
              </a:schemeClr>
            </a:gs>
            <a:gs pos="100000">
              <a:schemeClr val="accent1">
                <a:lumMod val="6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8/31/17</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Stanley Forman</a:t>
            </a:r>
            <a:endParaRPr lang="en-US" dirty="0"/>
          </a:p>
        </p:txBody>
      </p:sp>
      <p:sp>
        <p:nvSpPr>
          <p:cNvPr id="3" name="Subtitle 2"/>
          <p:cNvSpPr>
            <a:spLocks noGrp="1"/>
          </p:cNvSpPr>
          <p:nvPr>
            <p:ph type="subTitle" idx="1"/>
          </p:nvPr>
        </p:nvSpPr>
        <p:spPr>
          <a:xfrm>
            <a:off x="1657635" y="3886200"/>
            <a:ext cx="8876730" cy="1905000"/>
          </a:xfrm>
        </p:spPr>
        <p:txBody>
          <a:bodyPr/>
          <a:lstStyle/>
          <a:p>
            <a:r>
              <a:rPr lang="en-US" dirty="0" smtClean="0"/>
              <a:t>“For his sequence of photographs of a fire in Boston on July 22, 1975”</a:t>
            </a:r>
            <a:endParaRPr lang="en-US" dirty="0"/>
          </a:p>
        </p:txBody>
      </p:sp>
    </p:spTree>
    <p:extLst>
      <p:ext uri="{BB962C8B-B14F-4D97-AF65-F5344CB8AC3E}">
        <p14:creationId xmlns:p14="http://schemas.microsoft.com/office/powerpoint/2010/main" val="909430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57889" y="2821898"/>
            <a:ext cx="8676222" cy="1905000"/>
          </a:xfrm>
        </p:spPr>
        <p:txBody>
          <a:bodyPr/>
          <a:lstStyle/>
          <a:p>
            <a:r>
              <a:rPr lang="en-US" dirty="0"/>
              <a:t>http://</a:t>
            </a:r>
            <a:r>
              <a:rPr lang="en-US" dirty="0" err="1"/>
              <a:t>www.pulitzer.org</a:t>
            </a:r>
            <a:r>
              <a:rPr lang="en-US" dirty="0"/>
              <a:t>/article/and-then-fire-escape-let-go</a:t>
            </a:r>
          </a:p>
        </p:txBody>
      </p:sp>
    </p:spTree>
    <p:extLst>
      <p:ext uri="{BB962C8B-B14F-4D97-AF65-F5344CB8AC3E}">
        <p14:creationId xmlns:p14="http://schemas.microsoft.com/office/powerpoint/2010/main" val="721538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Steve Starr</a:t>
            </a:r>
            <a:endParaRPr lang="en-US" dirty="0"/>
          </a:p>
        </p:txBody>
      </p:sp>
      <p:sp>
        <p:nvSpPr>
          <p:cNvPr id="3" name="Content Placeholder 2"/>
          <p:cNvSpPr>
            <a:spLocks noGrp="1"/>
          </p:cNvSpPr>
          <p:nvPr>
            <p:ph type="subTitle" idx="1"/>
          </p:nvPr>
        </p:nvSpPr>
        <p:spPr/>
        <p:txBody>
          <a:bodyPr>
            <a:normAutofit/>
          </a:bodyPr>
          <a:lstStyle/>
          <a:p>
            <a:pPr marL="0" indent="0" algn="ctr">
              <a:buNone/>
            </a:pPr>
            <a:r>
              <a:rPr lang="en-US" sz="2100" dirty="0" smtClean="0">
                <a:effectLst/>
              </a:rPr>
              <a:t>“For </a:t>
            </a:r>
            <a:r>
              <a:rPr lang="en-US" sz="2100" dirty="0">
                <a:effectLst/>
              </a:rPr>
              <a:t>his news photo taken at Cornell University, </a:t>
            </a:r>
            <a:r>
              <a:rPr lang="en-US" sz="2100" dirty="0" smtClean="0">
                <a:effectLst/>
              </a:rPr>
              <a:t>‘</a:t>
            </a:r>
            <a:r>
              <a:rPr lang="en-US" sz="2100" b="1" dirty="0" smtClean="0">
                <a:effectLst/>
              </a:rPr>
              <a:t>Campus Guns</a:t>
            </a:r>
            <a:r>
              <a:rPr lang="en-US" sz="2100" dirty="0" smtClean="0">
                <a:effectLst/>
              </a:rPr>
              <a:t>’"</a:t>
            </a:r>
            <a:endParaRPr lang="en-US" sz="2100" dirty="0"/>
          </a:p>
        </p:txBody>
      </p:sp>
    </p:spTree>
    <p:extLst>
      <p:ext uri="{BB962C8B-B14F-4D97-AF65-F5344CB8AC3E}">
        <p14:creationId xmlns:p14="http://schemas.microsoft.com/office/powerpoint/2010/main" val="978789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66392" y="1413066"/>
            <a:ext cx="6659217" cy="4031873"/>
          </a:xfrm>
          <a:prstGeom prst="rect">
            <a:avLst/>
          </a:prstGeom>
        </p:spPr>
        <p:txBody>
          <a:bodyPr wrap="square" anchor="ctr">
            <a:spAutoFit/>
          </a:bodyPr>
          <a:lstStyle/>
          <a:p>
            <a:pPr algn="ctr"/>
            <a:r>
              <a:rPr lang="en-US" sz="3200" dirty="0" smtClean="0"/>
              <a:t>It was Parents’ Weekend at </a:t>
            </a:r>
            <a:r>
              <a:rPr lang="en-US" sz="3200" smtClean="0"/>
              <a:t>Cornell University, April 18 and 19, 1969.  </a:t>
            </a:r>
            <a:r>
              <a:rPr lang="en-US" sz="3200" dirty="0" smtClean="0"/>
              <a:t>Fire Alarms rang throughout the night.  In the morning, fights erupted</a:t>
            </a:r>
            <a:r>
              <a:rPr lang="en-US" sz="3200" dirty="0" smtClean="0"/>
              <a:t> between the </a:t>
            </a:r>
            <a:r>
              <a:rPr lang="en-US" sz="3200" dirty="0"/>
              <a:t>w</a:t>
            </a:r>
            <a:r>
              <a:rPr lang="en-US" sz="3200" dirty="0" smtClean="0"/>
              <a:t>hite </a:t>
            </a:r>
            <a:r>
              <a:rPr lang="en-US" sz="3200" dirty="0"/>
              <a:t>Delta Upsilon fraternity </a:t>
            </a:r>
            <a:r>
              <a:rPr lang="en-US" sz="3200" dirty="0" smtClean="0"/>
              <a:t>brothers and the Afro-American Society.</a:t>
            </a:r>
            <a:endParaRPr lang="en-US" sz="3200" dirty="0">
              <a:solidFill>
                <a:srgbClr val="FF0000"/>
              </a:solidFill>
              <a:effectLst/>
              <a:latin typeface="Helvetica" charset="0"/>
            </a:endParaRPr>
          </a:p>
        </p:txBody>
      </p:sp>
    </p:spTree>
    <p:extLst>
      <p:ext uri="{BB962C8B-B14F-4D97-AF65-F5344CB8AC3E}">
        <p14:creationId xmlns:p14="http://schemas.microsoft.com/office/powerpoint/2010/main" val="16310204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66392" y="1659285"/>
            <a:ext cx="6659217" cy="3539430"/>
          </a:xfrm>
          <a:prstGeom prst="rect">
            <a:avLst/>
          </a:prstGeom>
        </p:spPr>
        <p:txBody>
          <a:bodyPr wrap="square" anchor="ctr">
            <a:spAutoFit/>
          </a:bodyPr>
          <a:lstStyle/>
          <a:p>
            <a:pPr algn="ctr"/>
            <a:r>
              <a:rPr lang="en-US" sz="3200" dirty="0" smtClean="0"/>
              <a:t>Members of the </a:t>
            </a:r>
            <a:r>
              <a:rPr lang="en-US" sz="3200" dirty="0" smtClean="0"/>
              <a:t>AAS went </a:t>
            </a:r>
            <a:r>
              <a:rPr lang="en-US" sz="3200" dirty="0" smtClean="0"/>
              <a:t>to </a:t>
            </a:r>
            <a:r>
              <a:rPr lang="en-US" sz="3200" dirty="0" smtClean="0"/>
              <a:t>Willard </a:t>
            </a:r>
            <a:r>
              <a:rPr lang="en-US" sz="3200" dirty="0" smtClean="0"/>
              <a:t>Straight Hall to protest the slow development of a black studies </a:t>
            </a:r>
            <a:r>
              <a:rPr lang="en-US" sz="3200" dirty="0" smtClean="0"/>
              <a:t>program and allegations of </a:t>
            </a:r>
            <a:r>
              <a:rPr lang="en-US" sz="3200" dirty="0" smtClean="0"/>
              <a:t>racism.  </a:t>
            </a:r>
            <a:r>
              <a:rPr lang="en-US" sz="3200" dirty="0"/>
              <a:t>The students left the building Sunday with guns in </a:t>
            </a:r>
            <a:r>
              <a:rPr lang="en-US" sz="3200" dirty="0" smtClean="0"/>
              <a:t>hand.</a:t>
            </a:r>
            <a:endParaRPr lang="en-US" sz="3200" dirty="0">
              <a:solidFill>
                <a:srgbClr val="FF0000"/>
              </a:solidFill>
              <a:latin typeface="Helvetica" charset="0"/>
            </a:endParaRPr>
          </a:p>
        </p:txBody>
      </p:sp>
    </p:spTree>
    <p:extLst>
      <p:ext uri="{BB962C8B-B14F-4D97-AF65-F5344CB8AC3E}">
        <p14:creationId xmlns:p14="http://schemas.microsoft.com/office/powerpoint/2010/main" val="1482218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56095" y="0"/>
            <a:ext cx="10879810" cy="6858000"/>
          </a:xfrm>
          <a:prstGeom prst="rect">
            <a:avLst/>
          </a:prstGeom>
        </p:spPr>
      </p:pic>
    </p:spTree>
    <p:extLst>
      <p:ext uri="{BB962C8B-B14F-4D97-AF65-F5344CB8AC3E}">
        <p14:creationId xmlns:p14="http://schemas.microsoft.com/office/powerpoint/2010/main" val="1498127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2940" y="3221250"/>
            <a:ext cx="10866120" cy="415498"/>
          </a:xfrm>
          <a:prstGeom prst="rect">
            <a:avLst/>
          </a:prstGeom>
        </p:spPr>
        <p:txBody>
          <a:bodyPr wrap="square">
            <a:spAutoFit/>
          </a:bodyPr>
          <a:lstStyle/>
          <a:p>
            <a:r>
              <a:rPr lang="en-US" sz="2100" dirty="0"/>
              <a:t>http://</a:t>
            </a:r>
            <a:r>
              <a:rPr lang="en-US" sz="2100" dirty="0" err="1"/>
              <a:t>news.cornell.edu</a:t>
            </a:r>
            <a:r>
              <a:rPr lang="en-US" sz="2100" dirty="0"/>
              <a:t>/stories/2009/04/campus-takeover-symbolized-era-change</a:t>
            </a:r>
          </a:p>
        </p:txBody>
      </p:sp>
    </p:spTree>
    <p:extLst>
      <p:ext uri="{BB962C8B-B14F-4D97-AF65-F5344CB8AC3E}">
        <p14:creationId xmlns:p14="http://schemas.microsoft.com/office/powerpoint/2010/main" val="15307588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9049" y="1905506"/>
            <a:ext cx="9293902" cy="3046988"/>
          </a:xfrm>
          <a:prstGeom prst="rect">
            <a:avLst/>
          </a:prstGeom>
        </p:spPr>
        <p:txBody>
          <a:bodyPr wrap="square" anchor="ctr">
            <a:spAutoFit/>
          </a:bodyPr>
          <a:lstStyle/>
          <a:p>
            <a:pPr algn="ctr"/>
            <a:r>
              <a:rPr lang="en-US" sz="3200" dirty="0" smtClean="0"/>
              <a:t>A </a:t>
            </a:r>
            <a:r>
              <a:rPr lang="en-US" sz="3200" dirty="0"/>
              <a:t>firefighter was doing </a:t>
            </a:r>
            <a:r>
              <a:rPr lang="en-US" sz="3200" dirty="0" smtClean="0"/>
              <a:t>a </a:t>
            </a:r>
            <a:r>
              <a:rPr lang="en-US" sz="3200" dirty="0"/>
              <a:t>routine evaluation.  He planned on climbing onto the ladder where the grandmother could hand him the baby.  After the baby was safe, he could help her onto the ladder so they could all descend</a:t>
            </a:r>
            <a:r>
              <a:rPr lang="en-US" sz="3200" dirty="0" smtClean="0"/>
              <a:t>.</a:t>
            </a:r>
            <a:endParaRPr lang="en-US" sz="3200" dirty="0">
              <a:solidFill>
                <a:srgbClr val="333333"/>
              </a:solidFill>
              <a:effectLst/>
              <a:latin typeface="Helvetica" charset="0"/>
            </a:endParaRPr>
          </a:p>
        </p:txBody>
      </p:sp>
    </p:spTree>
    <p:extLst>
      <p:ext uri="{BB962C8B-B14F-4D97-AF65-F5344CB8AC3E}">
        <p14:creationId xmlns:p14="http://schemas.microsoft.com/office/powerpoint/2010/main" val="9551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7082" y="-36863"/>
            <a:ext cx="5557837" cy="689486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6139" y="0"/>
            <a:ext cx="8719721" cy="6897103"/>
          </a:xfrm>
          <a:prstGeom prst="rect">
            <a:avLst/>
          </a:prstGeom>
        </p:spPr>
      </p:pic>
    </p:spTree>
    <p:extLst>
      <p:ext uri="{BB962C8B-B14F-4D97-AF65-F5344CB8AC3E}">
        <p14:creationId xmlns:p14="http://schemas.microsoft.com/office/powerpoint/2010/main" val="1924618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18067" y="3075057"/>
            <a:ext cx="7955867" cy="707886"/>
          </a:xfrm>
          <a:prstGeom prst="rect">
            <a:avLst/>
          </a:prstGeom>
        </p:spPr>
        <p:txBody>
          <a:bodyPr wrap="square" anchor="ctr">
            <a:spAutoFit/>
          </a:bodyPr>
          <a:lstStyle/>
          <a:p>
            <a:pPr algn="ctr"/>
            <a:r>
              <a:rPr lang="en-US" sz="4000" i="1" dirty="0">
                <a:solidFill>
                  <a:srgbClr val="E28500"/>
                </a:solidFill>
                <a:latin typeface="Helvetica Neue Light" charset="0"/>
                <a:ea typeface="Helvetica Neue Light" charset="0"/>
                <a:cs typeface="Helvetica Neue Light" charset="0"/>
              </a:rPr>
              <a:t> “And then the fire escape let go.”</a:t>
            </a:r>
            <a:endParaRPr lang="en-US" sz="4000" i="1" dirty="0">
              <a:solidFill>
                <a:srgbClr val="E28500"/>
              </a:solidFill>
              <a:effectLst/>
              <a:latin typeface="Helvetica Neue Light" charset="0"/>
              <a:ea typeface="Helvetica Neue Light" charset="0"/>
              <a:cs typeface="Helvetica Neue Light" charset="0"/>
            </a:endParaRPr>
          </a:p>
        </p:txBody>
      </p:sp>
    </p:spTree>
    <p:extLst>
      <p:ext uri="{BB962C8B-B14F-4D97-AF65-F5344CB8AC3E}">
        <p14:creationId xmlns:p14="http://schemas.microsoft.com/office/powerpoint/2010/main" val="1248358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0036" y="-37179"/>
            <a:ext cx="5641510" cy="689517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9666" y="-51016"/>
            <a:ext cx="6122249" cy="6922851"/>
          </a:xfrm>
          <a:prstGeom prst="rect">
            <a:avLst/>
          </a:prstGeom>
        </p:spPr>
      </p:pic>
    </p:spTree>
    <p:extLst>
      <p:ext uri="{BB962C8B-B14F-4D97-AF65-F5344CB8AC3E}">
        <p14:creationId xmlns:p14="http://schemas.microsoft.com/office/powerpoint/2010/main" val="106161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66392" y="1905506"/>
            <a:ext cx="6659217" cy="3046988"/>
          </a:xfrm>
          <a:prstGeom prst="rect">
            <a:avLst/>
          </a:prstGeom>
        </p:spPr>
        <p:txBody>
          <a:bodyPr wrap="square" anchor="ctr">
            <a:spAutoFit/>
          </a:bodyPr>
          <a:lstStyle/>
          <a:p>
            <a:pPr algn="ctr"/>
            <a:r>
              <a:rPr lang="en-US" sz="3200" dirty="0" smtClean="0"/>
              <a:t>The grandmother and child both fell to the ground, whereas the fireman remained dangling from the ladder until he was able to pull himself up.  The firefighter only had one thought</a:t>
            </a:r>
            <a:r>
              <a:rPr lang="mr-IN" sz="3200" dirty="0" smtClean="0"/>
              <a:t>…</a:t>
            </a:r>
            <a:endParaRPr lang="en-US" sz="3200" dirty="0">
              <a:solidFill>
                <a:srgbClr val="FF0000"/>
              </a:solidFill>
              <a:effectLst/>
              <a:latin typeface="Helvetica" charset="0"/>
            </a:endParaRPr>
          </a:p>
        </p:txBody>
      </p:sp>
    </p:spTree>
    <p:extLst>
      <p:ext uri="{BB962C8B-B14F-4D97-AF65-F5344CB8AC3E}">
        <p14:creationId xmlns:p14="http://schemas.microsoft.com/office/powerpoint/2010/main" val="1400698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18067" y="2459504"/>
            <a:ext cx="7955867" cy="1938992"/>
          </a:xfrm>
          <a:prstGeom prst="rect">
            <a:avLst/>
          </a:prstGeom>
        </p:spPr>
        <p:txBody>
          <a:bodyPr wrap="square" anchor="ctr">
            <a:spAutoFit/>
          </a:bodyPr>
          <a:lstStyle/>
          <a:p>
            <a:pPr algn="ctr"/>
            <a:r>
              <a:rPr lang="en-US" sz="4000" i="1" dirty="0">
                <a:solidFill>
                  <a:srgbClr val="E38400"/>
                </a:solidFill>
                <a:latin typeface="Helvetica Light" charset="0"/>
              </a:rPr>
              <a:t>“Two more seconds and I would have had them, two more seconds.”</a:t>
            </a:r>
            <a:endParaRPr lang="en-US" sz="4000" dirty="0">
              <a:solidFill>
                <a:srgbClr val="E38400"/>
              </a:solidFill>
              <a:effectLst/>
              <a:latin typeface="Helvetica Light" charset="0"/>
            </a:endParaRPr>
          </a:p>
        </p:txBody>
      </p:sp>
    </p:spTree>
    <p:extLst>
      <p:ext uri="{BB962C8B-B14F-4D97-AF65-F5344CB8AC3E}">
        <p14:creationId xmlns:p14="http://schemas.microsoft.com/office/powerpoint/2010/main" val="338075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3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8776" y="0"/>
            <a:ext cx="4954449" cy="6858000"/>
          </a:xfrm>
          <a:prstGeom prst="rect">
            <a:avLst/>
          </a:prstGeom>
        </p:spPr>
      </p:pic>
    </p:spTree>
    <p:extLst>
      <p:ext uri="{BB962C8B-B14F-4D97-AF65-F5344CB8AC3E}">
        <p14:creationId xmlns:p14="http://schemas.microsoft.com/office/powerpoint/2010/main" val="1527614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0" y="2890391"/>
            <a:ext cx="6096000" cy="1077218"/>
          </a:xfrm>
          <a:prstGeom prst="rect">
            <a:avLst/>
          </a:prstGeom>
        </p:spPr>
        <p:txBody>
          <a:bodyPr anchor="ctr">
            <a:spAutoFit/>
          </a:bodyPr>
          <a:lstStyle/>
          <a:p>
            <a:pPr algn="ctr"/>
            <a:r>
              <a:rPr lang="en-US" sz="3200" dirty="0" smtClean="0"/>
              <a:t>The baby survived, but the grandmother did not.</a:t>
            </a:r>
            <a:endParaRPr lang="en-US" sz="3200" dirty="0"/>
          </a:p>
        </p:txBody>
      </p:sp>
    </p:spTree>
    <p:extLst>
      <p:ext uri="{BB962C8B-B14F-4D97-AF65-F5344CB8AC3E}">
        <p14:creationId xmlns:p14="http://schemas.microsoft.com/office/powerpoint/2010/main" val="60928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Mesh</Template>
  <TotalTime>1739</TotalTime>
  <Words>185</Words>
  <Application>Microsoft Macintosh PowerPoint</Application>
  <PresentationFormat>Widescreen</PresentationFormat>
  <Paragraphs>14</Paragraphs>
  <Slides>15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Calibri</vt:lpstr>
      <vt:lpstr>Century Gothic</vt:lpstr>
      <vt:lpstr>Helvetica</vt:lpstr>
      <vt:lpstr>Helvetica Light</vt:lpstr>
      <vt:lpstr>Helvetica Neue Light</vt:lpstr>
      <vt:lpstr>Mangal</vt:lpstr>
      <vt:lpstr>Arial</vt:lpstr>
      <vt:lpstr>Mesh</vt:lpstr>
      <vt:lpstr>Stanley Forman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Steve Starr</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8</cp:revision>
  <dcterms:created xsi:type="dcterms:W3CDTF">2017-08-29T13:59:34Z</dcterms:created>
  <dcterms:modified xsi:type="dcterms:W3CDTF">2017-09-01T13:25:02Z</dcterms:modified>
</cp:coreProperties>
</file>